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7" r:id="rId2"/>
    <p:sldId id="256" r:id="rId3"/>
    <p:sldId id="258" r:id="rId4"/>
    <p:sldId id="259" r:id="rId5"/>
    <p:sldId id="260" r:id="rId6"/>
    <p:sldId id="266" r:id="rId7"/>
    <p:sldId id="263" r:id="rId8"/>
    <p:sldId id="264" r:id="rId9"/>
    <p:sldId id="265"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B00D178-A3DF-4F62-8275-6D524B4B9C24}">
          <p14:sldIdLst>
            <p14:sldId id="257"/>
            <p14:sldId id="256"/>
            <p14:sldId id="258"/>
            <p14:sldId id="259"/>
            <p14:sldId id="260"/>
            <p14:sldId id="266"/>
            <p14:sldId id="263"/>
            <p14:sldId id="264"/>
            <p14:sldId id="265"/>
            <p14:sldId id="26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2" d="100"/>
          <a:sy n="62" d="100"/>
        </p:scale>
        <p:origin x="3226"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ED9889-63C1-4E57-AC5E-BCCE9376A3EA}" type="datetimeFigureOut">
              <a:rPr lang="en-IN" smtClean="0"/>
              <a:t>19-07-2024</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27AE68-4FFC-40CD-9C7F-5C773D401A5D}" type="slidenum">
              <a:rPr lang="en-IN" smtClean="0"/>
              <a:t>‹#›</a:t>
            </a:fld>
            <a:endParaRPr lang="en-IN" dirty="0"/>
          </a:p>
        </p:txBody>
      </p:sp>
    </p:spTree>
    <p:extLst>
      <p:ext uri="{BB962C8B-B14F-4D97-AF65-F5344CB8AC3E}">
        <p14:creationId xmlns:p14="http://schemas.microsoft.com/office/powerpoint/2010/main" val="13614843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027AE68-4FFC-40CD-9C7F-5C773D401A5D}" type="slidenum">
              <a:rPr lang="en-IN" smtClean="0"/>
              <a:t>5</a:t>
            </a:fld>
            <a:endParaRPr lang="en-IN"/>
          </a:p>
        </p:txBody>
      </p:sp>
    </p:spTree>
    <p:extLst>
      <p:ext uri="{BB962C8B-B14F-4D97-AF65-F5344CB8AC3E}">
        <p14:creationId xmlns:p14="http://schemas.microsoft.com/office/powerpoint/2010/main" val="39287471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027AE68-4FFC-40CD-9C7F-5C773D401A5D}" type="slidenum">
              <a:rPr lang="en-IN" smtClean="0"/>
              <a:t>10</a:t>
            </a:fld>
            <a:endParaRPr lang="en-IN" dirty="0"/>
          </a:p>
        </p:txBody>
      </p:sp>
    </p:spTree>
    <p:extLst>
      <p:ext uri="{BB962C8B-B14F-4D97-AF65-F5344CB8AC3E}">
        <p14:creationId xmlns:p14="http://schemas.microsoft.com/office/powerpoint/2010/main" val="22273459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81130-1797-5474-1827-D9C82CDE22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7754FA3-E08E-5893-D619-F6533F5665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77559CA-73B3-F007-1848-D076337EFA49}"/>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5" name="Footer Placeholder 4">
            <a:extLst>
              <a:ext uri="{FF2B5EF4-FFF2-40B4-BE49-F238E27FC236}">
                <a16:creationId xmlns:a16="http://schemas.microsoft.com/office/drawing/2014/main" id="{CFB75D90-8AE0-EA89-DC9A-98907DACCB6D}"/>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82C16E7-288C-E178-6DC8-2A119BD7E887}"/>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15320957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ACED9-4BF9-C646-907B-B42CCE5FD27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224FB5C-DB11-6D41-26A1-B5474FCFC9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EE3AC1E-5239-3F0C-E115-8704245427D0}"/>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5" name="Footer Placeholder 4">
            <a:extLst>
              <a:ext uri="{FF2B5EF4-FFF2-40B4-BE49-F238E27FC236}">
                <a16:creationId xmlns:a16="http://schemas.microsoft.com/office/drawing/2014/main" id="{00EC0955-23DC-9AB2-0C59-9C66815EBB4E}"/>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7BC1A8F8-C8A8-7B6B-5C61-541780DAAAB1}"/>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2763695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8AC898-B04D-2192-B451-CE0C6DA9596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D4AEC0C-51C4-CD13-0B18-300658F8A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DEE9019-381B-6C3A-ED61-70A36EF7183F}"/>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5" name="Footer Placeholder 4">
            <a:extLst>
              <a:ext uri="{FF2B5EF4-FFF2-40B4-BE49-F238E27FC236}">
                <a16:creationId xmlns:a16="http://schemas.microsoft.com/office/drawing/2014/main" id="{8E0CB297-D471-3F69-E649-580E49CE557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2C524F52-8C84-27F3-02A7-D49BD304248D}"/>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894177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8EDBB-749F-A288-70D4-0F83D62D389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12AA287-8510-80F1-5804-C9A4B93E98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B0408C-0C28-47DD-4365-FA2803AEC817}"/>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5" name="Footer Placeholder 4">
            <a:extLst>
              <a:ext uri="{FF2B5EF4-FFF2-40B4-BE49-F238E27FC236}">
                <a16:creationId xmlns:a16="http://schemas.microsoft.com/office/drawing/2014/main" id="{F5984D7C-EBC9-EA9A-5E7E-BD193BD37970}"/>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F8641AEB-01D3-8114-279F-F5D7A0EA5B98}"/>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3792953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7423C-B1F4-1D52-1F53-37A9D89906B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0CF90E0-B3C6-07EE-F36E-84BD9F00BE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18A68A-0F35-2080-833C-2149861666E1}"/>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5" name="Footer Placeholder 4">
            <a:extLst>
              <a:ext uri="{FF2B5EF4-FFF2-40B4-BE49-F238E27FC236}">
                <a16:creationId xmlns:a16="http://schemas.microsoft.com/office/drawing/2014/main" id="{70110B84-DAF1-2CB5-A49B-110FEDBFC2A9}"/>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010BF84-D655-A74B-6316-24D3DD55F283}"/>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3993757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758F3-1C6F-9604-2961-C03CF9F0DE4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6D8E02-6B5D-3C59-7B6C-AC18E7FAA99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528AEDD-A319-17A5-C7D3-446E80C6AD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A42C526-68E8-A166-D687-396BBF8DAF52}"/>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6" name="Footer Placeholder 5">
            <a:extLst>
              <a:ext uri="{FF2B5EF4-FFF2-40B4-BE49-F238E27FC236}">
                <a16:creationId xmlns:a16="http://schemas.microsoft.com/office/drawing/2014/main" id="{B798C4F8-1716-7312-F22C-4489737B2D83}"/>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54EAA0C4-1933-E0BA-CDF5-57CAB3BF3AAE}"/>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3302540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64BE4-7A1C-4822-6EAB-E5DC5EB1016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5D9F424-6744-0CC3-22C1-41DC08F8CC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9DBD5A-B0BE-F0CA-5E51-1497662EBB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FF0DD75-AB7F-57DF-64EF-251A73688D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E9410B-9462-B974-D2FA-70C9A549DB8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23F7632-7E78-D758-B47A-E7F8AF8BAFA6}"/>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8" name="Footer Placeholder 7">
            <a:extLst>
              <a:ext uri="{FF2B5EF4-FFF2-40B4-BE49-F238E27FC236}">
                <a16:creationId xmlns:a16="http://schemas.microsoft.com/office/drawing/2014/main" id="{EBFFAF4D-8BBD-32B8-6ECC-25B7677C89D2}"/>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0847ECF1-FD5A-63B7-A1FF-0708A67BEF39}"/>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1684084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B479D-ACF4-A329-3FF2-BFD5BD8AD47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55858E5-B787-B2A6-2A25-DD161DAE652E}"/>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4" name="Footer Placeholder 3">
            <a:extLst>
              <a:ext uri="{FF2B5EF4-FFF2-40B4-BE49-F238E27FC236}">
                <a16:creationId xmlns:a16="http://schemas.microsoft.com/office/drawing/2014/main" id="{DF668330-4C5E-A9FE-3985-8CF75C8957BE}"/>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4CF293F9-7F31-4DDE-42B8-604C033E1BC6}"/>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30030112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2AAB31-0ED1-EF1B-B0A4-52A873696343}"/>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3" name="Footer Placeholder 2">
            <a:extLst>
              <a:ext uri="{FF2B5EF4-FFF2-40B4-BE49-F238E27FC236}">
                <a16:creationId xmlns:a16="http://schemas.microsoft.com/office/drawing/2014/main" id="{AC391155-8C36-8098-699A-F747550981D2}"/>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06EF5AEC-7597-B14B-BA3A-84F0C8D7CE1F}"/>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4265603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11ABD-B7F7-E34F-E7B6-A67F38F920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DD8C87E-7B2A-9071-7F85-E191BCF7B2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295D48D-20A3-6E3E-F8B0-AC5FCDDCD2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765F68-9023-E8A9-6063-D4927C41C851}"/>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6" name="Footer Placeholder 5">
            <a:extLst>
              <a:ext uri="{FF2B5EF4-FFF2-40B4-BE49-F238E27FC236}">
                <a16:creationId xmlns:a16="http://schemas.microsoft.com/office/drawing/2014/main" id="{81364F6C-8578-7872-E1C2-983173966561}"/>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13D59E39-C781-E006-C9D9-1952699A2FB0}"/>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3416462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EC162-73B2-FE71-D1FF-4443D883C6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2186F5E-DF02-4D43-840D-41C68B665D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C5E20C2E-66B1-D1B8-DBFB-CB30D0289B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071D18-1C69-BA85-0C8F-6558B7F3A4D4}"/>
              </a:ext>
            </a:extLst>
          </p:cNvPr>
          <p:cNvSpPr>
            <a:spLocks noGrp="1"/>
          </p:cNvSpPr>
          <p:nvPr>
            <p:ph type="dt" sz="half" idx="10"/>
          </p:nvPr>
        </p:nvSpPr>
        <p:spPr/>
        <p:txBody>
          <a:bodyPr/>
          <a:lstStyle/>
          <a:p>
            <a:fld id="{F411C0AF-9470-45BA-B520-4BF846E9309B}" type="datetimeFigureOut">
              <a:rPr lang="en-IN" smtClean="0"/>
              <a:t>19-07-2024</a:t>
            </a:fld>
            <a:endParaRPr lang="en-IN" dirty="0"/>
          </a:p>
        </p:txBody>
      </p:sp>
      <p:sp>
        <p:nvSpPr>
          <p:cNvPr id="6" name="Footer Placeholder 5">
            <a:extLst>
              <a:ext uri="{FF2B5EF4-FFF2-40B4-BE49-F238E27FC236}">
                <a16:creationId xmlns:a16="http://schemas.microsoft.com/office/drawing/2014/main" id="{EEDDDCEF-18B3-49C0-7C3C-222C47270278}"/>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1E76D3E3-A811-9F83-B716-80C1EC7BEC64}"/>
              </a:ext>
            </a:extLst>
          </p:cNvPr>
          <p:cNvSpPr>
            <a:spLocks noGrp="1"/>
          </p:cNvSpPr>
          <p:nvPr>
            <p:ph type="sldNum" sz="quarter" idx="12"/>
          </p:nvPr>
        </p:nvSpPr>
        <p:spPr/>
        <p:txBody>
          <a:bodyPr/>
          <a:lstStyle/>
          <a:p>
            <a:fld id="{39CFC21E-9291-4B9A-9553-18F3E99FF54C}" type="slidenum">
              <a:rPr lang="en-IN" smtClean="0"/>
              <a:t>‹#›</a:t>
            </a:fld>
            <a:endParaRPr lang="en-IN" dirty="0"/>
          </a:p>
        </p:txBody>
      </p:sp>
    </p:spTree>
    <p:extLst>
      <p:ext uri="{BB962C8B-B14F-4D97-AF65-F5344CB8AC3E}">
        <p14:creationId xmlns:p14="http://schemas.microsoft.com/office/powerpoint/2010/main" val="908096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69DCA2-A3C4-DB00-4358-B384930E0D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0B53680-2032-E133-8C32-8E8D18D13E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293EFC-04A3-E348-B087-8281E3ECA4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11C0AF-9470-45BA-B520-4BF846E9309B}" type="datetimeFigureOut">
              <a:rPr lang="en-IN" smtClean="0"/>
              <a:t>19-07-2024</a:t>
            </a:fld>
            <a:endParaRPr lang="en-IN" dirty="0"/>
          </a:p>
        </p:txBody>
      </p:sp>
      <p:sp>
        <p:nvSpPr>
          <p:cNvPr id="5" name="Footer Placeholder 4">
            <a:extLst>
              <a:ext uri="{FF2B5EF4-FFF2-40B4-BE49-F238E27FC236}">
                <a16:creationId xmlns:a16="http://schemas.microsoft.com/office/drawing/2014/main" id="{3A22CFC5-8384-D033-0598-3C2DD2FE3F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300DEC19-485C-FD0E-1828-70A83FD7B6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CFC21E-9291-4B9A-9553-18F3E99FF54C}" type="slidenum">
              <a:rPr lang="en-IN" smtClean="0"/>
              <a:t>‹#›</a:t>
            </a:fld>
            <a:endParaRPr lang="en-IN" dirty="0"/>
          </a:p>
        </p:txBody>
      </p:sp>
    </p:spTree>
    <p:extLst>
      <p:ext uri="{BB962C8B-B14F-4D97-AF65-F5344CB8AC3E}">
        <p14:creationId xmlns:p14="http://schemas.microsoft.com/office/powerpoint/2010/main" val="28763677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ev.twsiyuan.com/2018/05/aws-beanstalk-push-logs-to-cloudwatch.html" TargetMode="Externa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517C20-0BCD-B3C9-EA55-50E7D19136B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381250" y="952500"/>
            <a:ext cx="7429500" cy="4953000"/>
          </a:xfrm>
          <a:prstGeom prst="rect">
            <a:avLst/>
          </a:prstGeom>
        </p:spPr>
      </p:pic>
    </p:spTree>
    <p:extLst>
      <p:ext uri="{BB962C8B-B14F-4D97-AF65-F5344CB8AC3E}">
        <p14:creationId xmlns:p14="http://schemas.microsoft.com/office/powerpoint/2010/main" val="5460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EBBAF229-4ED6-B0E9-25DC-56D5F7DE8D5B}"/>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523567" y="1460048"/>
            <a:ext cx="5181600" cy="2755423"/>
          </a:xfrm>
        </p:spPr>
      </p:pic>
      <p:pic>
        <p:nvPicPr>
          <p:cNvPr id="8" name="Content Placeholder 7">
            <a:extLst>
              <a:ext uri="{FF2B5EF4-FFF2-40B4-BE49-F238E27FC236}">
                <a16:creationId xmlns:a16="http://schemas.microsoft.com/office/drawing/2014/main" id="{EC88488A-C3E3-1E89-A69F-15CA8CD170B0}"/>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8334375" y="2369574"/>
            <a:ext cx="857250" cy="1566632"/>
          </a:xfrm>
        </p:spPr>
      </p:pic>
      <p:sp>
        <p:nvSpPr>
          <p:cNvPr id="9" name="Rectangle 8">
            <a:extLst>
              <a:ext uri="{FF2B5EF4-FFF2-40B4-BE49-F238E27FC236}">
                <a16:creationId xmlns:a16="http://schemas.microsoft.com/office/drawing/2014/main" id="{B6046511-A7CD-74DF-BD9A-F1921D4FF174}"/>
              </a:ext>
            </a:extLst>
          </p:cNvPr>
          <p:cNvSpPr/>
          <p:nvPr/>
        </p:nvSpPr>
        <p:spPr>
          <a:xfrm>
            <a:off x="6725265" y="1221506"/>
            <a:ext cx="4178709" cy="299396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11" name="Picture 10">
            <a:extLst>
              <a:ext uri="{FF2B5EF4-FFF2-40B4-BE49-F238E27FC236}">
                <a16:creationId xmlns:a16="http://schemas.microsoft.com/office/drawing/2014/main" id="{63EA8EFF-4C46-2263-527A-65C54F780C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34375" y="1980032"/>
            <a:ext cx="857250" cy="1390650"/>
          </a:xfrm>
          <a:prstGeom prst="rect">
            <a:avLst/>
          </a:prstGeom>
        </p:spPr>
      </p:pic>
      <p:sp>
        <p:nvSpPr>
          <p:cNvPr id="12" name="Rectangle 11">
            <a:extLst>
              <a:ext uri="{FF2B5EF4-FFF2-40B4-BE49-F238E27FC236}">
                <a16:creationId xmlns:a16="http://schemas.microsoft.com/office/drawing/2014/main" id="{717D37B2-2C64-D0A7-6D2A-54B9C7EB4A13}"/>
              </a:ext>
            </a:extLst>
          </p:cNvPr>
          <p:cNvSpPr/>
          <p:nvPr/>
        </p:nvSpPr>
        <p:spPr>
          <a:xfrm>
            <a:off x="6848167" y="4181886"/>
            <a:ext cx="3932903" cy="130769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Resized image</a:t>
            </a:r>
          </a:p>
        </p:txBody>
      </p:sp>
    </p:spTree>
    <p:extLst>
      <p:ext uri="{BB962C8B-B14F-4D97-AF65-F5344CB8AC3E}">
        <p14:creationId xmlns:p14="http://schemas.microsoft.com/office/powerpoint/2010/main" val="228532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54C97-18EE-B69F-A88A-1101F50D2195}"/>
              </a:ext>
            </a:extLst>
          </p:cNvPr>
          <p:cNvSpPr>
            <a:spLocks noGrp="1"/>
          </p:cNvSpPr>
          <p:nvPr>
            <p:ph type="ctrTitle"/>
          </p:nvPr>
        </p:nvSpPr>
        <p:spPr>
          <a:xfrm>
            <a:off x="403124" y="678427"/>
            <a:ext cx="4876800" cy="540773"/>
          </a:xfrm>
        </p:spPr>
        <p:txBody>
          <a:bodyPr>
            <a:normAutofit fontScale="90000"/>
          </a:bodyPr>
          <a:lstStyle/>
          <a:p>
            <a:r>
              <a:rPr lang="en-IN" sz="3600" dirty="0">
                <a:solidFill>
                  <a:schemeClr val="accent1"/>
                </a:solidFill>
              </a:rPr>
              <a:t>AWS LAMBDA</a:t>
            </a:r>
          </a:p>
        </p:txBody>
      </p:sp>
      <p:sp>
        <p:nvSpPr>
          <p:cNvPr id="3" name="Subtitle 2">
            <a:extLst>
              <a:ext uri="{FF2B5EF4-FFF2-40B4-BE49-F238E27FC236}">
                <a16:creationId xmlns:a16="http://schemas.microsoft.com/office/drawing/2014/main" id="{24ADE2EE-A777-972D-F7DB-D51EE6347897}"/>
              </a:ext>
            </a:extLst>
          </p:cNvPr>
          <p:cNvSpPr>
            <a:spLocks noGrp="1"/>
          </p:cNvSpPr>
          <p:nvPr>
            <p:ph type="subTitle" idx="1"/>
          </p:nvPr>
        </p:nvSpPr>
        <p:spPr>
          <a:xfrm>
            <a:off x="1465006" y="1219201"/>
            <a:ext cx="9202994" cy="5368412"/>
          </a:xfrm>
        </p:spPr>
        <p:txBody>
          <a:bodyPr>
            <a:normAutofit fontScale="70000" lnSpcReduction="20000"/>
          </a:bodyPr>
          <a:lstStyle/>
          <a:p>
            <a:r>
              <a:rPr lang="en-US" dirty="0"/>
              <a:t>AWS Lambda is a serverless computing service provided by Amazon Web Services (AWS). It allows you to run code without provisioning or managing servers. Here are some key features and concepts:</a:t>
            </a:r>
          </a:p>
          <a:p>
            <a:pPr>
              <a:buFont typeface="+mj-lt"/>
              <a:buAutoNum type="arabicPeriod"/>
            </a:pPr>
            <a:r>
              <a:rPr lang="en-US" b="1" dirty="0"/>
              <a:t>Event-Driven</a:t>
            </a:r>
            <a:r>
              <a:rPr lang="en-US" dirty="0"/>
              <a:t>: AWS Lambda runs your code in response to events, such as changes to data in an Amazon S3 bucket, updates to a DynamoDB table, or HTTP requests via Amazon API Gateway.</a:t>
            </a:r>
          </a:p>
          <a:p>
            <a:pPr>
              <a:buFont typeface="+mj-lt"/>
              <a:buAutoNum type="arabicPeriod"/>
            </a:pPr>
            <a:r>
              <a:rPr lang="en-US" b="1" dirty="0"/>
              <a:t>Automatic Scaling</a:t>
            </a:r>
            <a:r>
              <a:rPr lang="en-US" dirty="0"/>
              <a:t>: Lambda automatically scales your applications by running code in response to each trigger. Your code runs in parallel and processes each trigger individually, scaling precisely with the size of the workload.</a:t>
            </a:r>
          </a:p>
          <a:p>
            <a:pPr>
              <a:buFont typeface="+mj-lt"/>
              <a:buAutoNum type="arabicPeriod"/>
            </a:pPr>
            <a:r>
              <a:rPr lang="en-US" b="1" dirty="0"/>
              <a:t>Pay-As-You-Go</a:t>
            </a:r>
            <a:r>
              <a:rPr lang="en-US" dirty="0"/>
              <a:t>: You only pay for the compute time you consume - there is no charge when your code is not running.</a:t>
            </a:r>
          </a:p>
          <a:p>
            <a:pPr>
              <a:buFont typeface="+mj-lt"/>
              <a:buAutoNum type="arabicPeriod"/>
            </a:pPr>
            <a:r>
              <a:rPr lang="en-US" b="1" dirty="0"/>
              <a:t>Supported Languages</a:t>
            </a:r>
            <a:r>
              <a:rPr lang="en-US" dirty="0"/>
              <a:t>: AWS Lambda natively supports several programming languages, including Node.js, Python, Ruby, Java, Go, and .NET Core. You can also bring your own runtime.</a:t>
            </a:r>
          </a:p>
          <a:p>
            <a:pPr>
              <a:buFont typeface="+mj-lt"/>
              <a:buAutoNum type="arabicPeriod"/>
            </a:pPr>
            <a:r>
              <a:rPr lang="en-US" b="1" dirty="0"/>
              <a:t>Execution Environment</a:t>
            </a:r>
            <a:r>
              <a:rPr lang="en-US" dirty="0"/>
              <a:t>: The Lambda function runs in an isolated execution environment. Each function runs in its own environment with its own resources and can scale independently.</a:t>
            </a:r>
          </a:p>
          <a:p>
            <a:pPr>
              <a:buFont typeface="+mj-lt"/>
              <a:buAutoNum type="arabicPeriod"/>
            </a:pPr>
            <a:r>
              <a:rPr lang="en-US" b="1" dirty="0"/>
              <a:t>Integration with Other AWS Services</a:t>
            </a:r>
            <a:r>
              <a:rPr lang="en-US" dirty="0"/>
              <a:t>: Lambda can be integrated with many AWS services like S3, DynamoDB, Kinesis, SNS, CloudWatch, and more, making it a powerful component for building serverless architectures.</a:t>
            </a:r>
          </a:p>
          <a:p>
            <a:pPr>
              <a:buFont typeface="+mj-lt"/>
              <a:buAutoNum type="arabicPeriod"/>
            </a:pPr>
            <a:r>
              <a:rPr lang="en-US" b="1" dirty="0"/>
              <a:t>Function Configuration</a:t>
            </a:r>
            <a:r>
              <a:rPr lang="en-US" dirty="0"/>
              <a:t>: You can configure various aspects of your Lambda function, such as memory allocation, timeout period, environment variables, and IAM role permissions.</a:t>
            </a:r>
          </a:p>
          <a:p>
            <a:pPr>
              <a:buFont typeface="+mj-lt"/>
              <a:buAutoNum type="arabicPeriod"/>
            </a:pPr>
            <a:r>
              <a:rPr lang="en-US" b="1" dirty="0"/>
              <a:t>Cold Starts</a:t>
            </a:r>
            <a:r>
              <a:rPr lang="en-US" dirty="0"/>
              <a:t>: The first request to a Lambda function can take longer to process if the function has been inactive, which is known as a cold start. Subsequent requests are typically faster.</a:t>
            </a:r>
          </a:p>
          <a:p>
            <a:r>
              <a:rPr lang="en-US" dirty="0"/>
              <a:t>Here’s a basic example of how you might create and deploy a Lambda function using the AWS Management Console:</a:t>
            </a:r>
          </a:p>
          <a:p>
            <a:endParaRPr lang="en-IN" dirty="0"/>
          </a:p>
        </p:txBody>
      </p:sp>
    </p:spTree>
    <p:extLst>
      <p:ext uri="{BB962C8B-B14F-4D97-AF65-F5344CB8AC3E}">
        <p14:creationId xmlns:p14="http://schemas.microsoft.com/office/powerpoint/2010/main" val="2784318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03DF7-9201-5B74-3046-D59CD570D174}"/>
              </a:ext>
            </a:extLst>
          </p:cNvPr>
          <p:cNvSpPr>
            <a:spLocks noGrp="1"/>
          </p:cNvSpPr>
          <p:nvPr>
            <p:ph type="title"/>
          </p:nvPr>
        </p:nvSpPr>
        <p:spPr>
          <a:xfrm>
            <a:off x="838200" y="365125"/>
            <a:ext cx="3723968" cy="559107"/>
          </a:xfrm>
        </p:spPr>
        <p:txBody>
          <a:bodyPr>
            <a:normAutofit fontScale="90000"/>
          </a:bodyPr>
          <a:lstStyle/>
          <a:p>
            <a:r>
              <a:rPr lang="en-IN" dirty="0">
                <a:solidFill>
                  <a:schemeClr val="accent1"/>
                </a:solidFill>
              </a:rPr>
              <a:t>API GATEWAY</a:t>
            </a:r>
          </a:p>
        </p:txBody>
      </p:sp>
      <p:sp>
        <p:nvSpPr>
          <p:cNvPr id="3" name="Content Placeholder 2">
            <a:extLst>
              <a:ext uri="{FF2B5EF4-FFF2-40B4-BE49-F238E27FC236}">
                <a16:creationId xmlns:a16="http://schemas.microsoft.com/office/drawing/2014/main" id="{311035DC-AE12-817E-1906-A9E32BC038F3}"/>
              </a:ext>
            </a:extLst>
          </p:cNvPr>
          <p:cNvSpPr>
            <a:spLocks noGrp="1"/>
          </p:cNvSpPr>
          <p:nvPr>
            <p:ph idx="1"/>
          </p:nvPr>
        </p:nvSpPr>
        <p:spPr>
          <a:xfrm>
            <a:off x="838200" y="1229032"/>
            <a:ext cx="10515600" cy="4947931"/>
          </a:xfrm>
        </p:spPr>
        <p:txBody>
          <a:bodyPr>
            <a:normAutofit fontScale="55000" lnSpcReduction="20000"/>
          </a:bodyPr>
          <a:lstStyle/>
          <a:p>
            <a:r>
              <a:rPr lang="en-US" dirty="0"/>
              <a:t>Amazon API Gateway is a fully managed service that makes it easy for developers to create, publish, maintain, monitor, and secure APIs at any scale. It acts as a “front door” for applications to access data, business logic, or functionality from your backend services, such as applications running on Amazon EC2, code running on AWS Lambda, or any web application. Here are the main features and concepts:</a:t>
            </a:r>
          </a:p>
          <a:p>
            <a:r>
              <a:rPr lang="en-US" b="1" dirty="0"/>
              <a:t>Key Features</a:t>
            </a:r>
          </a:p>
          <a:p>
            <a:pPr>
              <a:buFont typeface="+mj-lt"/>
              <a:buAutoNum type="arabicPeriod"/>
            </a:pPr>
            <a:r>
              <a:rPr lang="en-US" b="1" dirty="0"/>
              <a:t>Creating APIs</a:t>
            </a:r>
            <a:r>
              <a:rPr lang="en-US" dirty="0"/>
              <a:t>:</a:t>
            </a:r>
          </a:p>
          <a:p>
            <a:pPr marL="742950" lvl="1" indent="-285750">
              <a:buFont typeface="+mj-lt"/>
              <a:buAutoNum type="arabicPeriod"/>
            </a:pPr>
            <a:r>
              <a:rPr lang="en-US" dirty="0"/>
              <a:t>You can create RESTful APIs and WebSocket APIs.</a:t>
            </a:r>
          </a:p>
          <a:p>
            <a:pPr marL="742950" lvl="1" indent="-285750">
              <a:buFont typeface="+mj-lt"/>
              <a:buAutoNum type="arabicPeriod"/>
            </a:pPr>
            <a:r>
              <a:rPr lang="en-US" dirty="0"/>
              <a:t>API Gateway can act as a proxy to your backend or transform requests and responses.</a:t>
            </a:r>
          </a:p>
          <a:p>
            <a:pPr>
              <a:buFont typeface="+mj-lt"/>
              <a:buAutoNum type="arabicPeriod"/>
            </a:pPr>
            <a:r>
              <a:rPr lang="en-US" b="1" dirty="0"/>
              <a:t>Security</a:t>
            </a:r>
            <a:r>
              <a:rPr lang="en-US" dirty="0"/>
              <a:t>:</a:t>
            </a:r>
          </a:p>
          <a:p>
            <a:pPr marL="742950" lvl="1" indent="-285750">
              <a:buFont typeface="+mj-lt"/>
              <a:buAutoNum type="arabicPeriod"/>
            </a:pPr>
            <a:r>
              <a:rPr lang="en-US" dirty="0"/>
              <a:t>You can enable authentication and authorization using AWS Identity and Access Management (IAM) roles, Amazon Cognito, or custom authorizers.</a:t>
            </a:r>
          </a:p>
          <a:p>
            <a:pPr marL="742950" lvl="1" indent="-285750">
              <a:buFont typeface="+mj-lt"/>
              <a:buAutoNum type="arabicPeriod"/>
            </a:pPr>
            <a:r>
              <a:rPr lang="en-US" dirty="0"/>
              <a:t>API Gateway supports throttling and quota limits to protect your backend services from being overwhelmed by too many requests.</a:t>
            </a:r>
          </a:p>
          <a:p>
            <a:pPr>
              <a:buFont typeface="+mj-lt"/>
              <a:buAutoNum type="arabicPeriod"/>
            </a:pPr>
            <a:r>
              <a:rPr lang="en-US" b="1" dirty="0"/>
              <a:t>Integration with Other AWS Services</a:t>
            </a:r>
            <a:r>
              <a:rPr lang="en-US" dirty="0"/>
              <a:t>:</a:t>
            </a:r>
          </a:p>
          <a:p>
            <a:pPr marL="742950" lvl="1" indent="-285750">
              <a:buFont typeface="+mj-lt"/>
              <a:buAutoNum type="arabicPeriod"/>
            </a:pPr>
            <a:r>
              <a:rPr lang="en-US" dirty="0"/>
              <a:t>It integrates seamlessly with AWS Lambda to create serverless backends.</a:t>
            </a:r>
          </a:p>
          <a:p>
            <a:pPr marL="742950" lvl="1" indent="-285750">
              <a:buFont typeface="+mj-lt"/>
              <a:buAutoNum type="arabicPeriod"/>
            </a:pPr>
            <a:r>
              <a:rPr lang="en-US" dirty="0"/>
              <a:t>It can directly access other AWS services like DynamoDB, S3, and SNS.</a:t>
            </a:r>
          </a:p>
          <a:p>
            <a:pPr>
              <a:buFont typeface="+mj-lt"/>
              <a:buAutoNum type="arabicPeriod"/>
            </a:pPr>
            <a:r>
              <a:rPr lang="en-US" b="1" dirty="0"/>
              <a:t>Deployment and Versioning</a:t>
            </a:r>
            <a:r>
              <a:rPr lang="en-US" dirty="0"/>
              <a:t>:</a:t>
            </a:r>
          </a:p>
          <a:p>
            <a:pPr marL="742950" lvl="1" indent="-285750">
              <a:buFont typeface="+mj-lt"/>
              <a:buAutoNum type="arabicPeriod"/>
            </a:pPr>
            <a:r>
              <a:rPr lang="en-US" dirty="0"/>
              <a:t>You can deploy your API to different stages (e.g., development, staging, production) and manage multiple versions.</a:t>
            </a:r>
          </a:p>
          <a:p>
            <a:pPr marL="742950" lvl="1" indent="-285750">
              <a:buFont typeface="+mj-lt"/>
              <a:buAutoNum type="arabicPeriod"/>
            </a:pPr>
            <a:r>
              <a:rPr lang="en-US" dirty="0"/>
              <a:t>Stage variables allow you to configure different settings for each stage.</a:t>
            </a:r>
          </a:p>
          <a:p>
            <a:pPr>
              <a:buFont typeface="+mj-lt"/>
              <a:buAutoNum type="arabicPeriod"/>
            </a:pPr>
            <a:r>
              <a:rPr lang="en-US" b="1" dirty="0"/>
              <a:t>Monitoring and Logging</a:t>
            </a:r>
            <a:r>
              <a:rPr lang="en-US" dirty="0"/>
              <a:t>:</a:t>
            </a:r>
          </a:p>
          <a:p>
            <a:pPr marL="742950" lvl="1" indent="-285750">
              <a:buFont typeface="+mj-lt"/>
              <a:buAutoNum type="arabicPeriod"/>
            </a:pPr>
            <a:r>
              <a:rPr lang="en-US" dirty="0"/>
              <a:t>API Gateway integrates with Amazon CloudWatch to provide detailed monitoring and logging.</a:t>
            </a:r>
          </a:p>
          <a:p>
            <a:pPr marL="742950" lvl="1" indent="-285750">
              <a:buFont typeface="+mj-lt"/>
              <a:buAutoNum type="arabicPeriod"/>
            </a:pPr>
            <a:r>
              <a:rPr lang="en-US" dirty="0"/>
              <a:t>You can enable CloudWatch Logs to capture detailed API request and response data for debugging and auditing purposes.</a:t>
            </a:r>
          </a:p>
          <a:p>
            <a:endParaRPr lang="en-IN" dirty="0"/>
          </a:p>
        </p:txBody>
      </p:sp>
    </p:spTree>
    <p:extLst>
      <p:ext uri="{BB962C8B-B14F-4D97-AF65-F5344CB8AC3E}">
        <p14:creationId xmlns:p14="http://schemas.microsoft.com/office/powerpoint/2010/main" val="2161812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C91AF-2819-7F42-783B-3034B2544A52}"/>
              </a:ext>
            </a:extLst>
          </p:cNvPr>
          <p:cNvSpPr>
            <a:spLocks noGrp="1"/>
          </p:cNvSpPr>
          <p:nvPr>
            <p:ph type="title"/>
          </p:nvPr>
        </p:nvSpPr>
        <p:spPr/>
        <p:txBody>
          <a:bodyPr>
            <a:normAutofit fontScale="90000"/>
          </a:bodyPr>
          <a:lstStyle/>
          <a:p>
            <a:pPr marL="457200" indent="-457200">
              <a:buFont typeface="Arial" panose="020B0604020202020204" pitchFamily="34" charset="0"/>
              <a:buChar char="•"/>
            </a:pPr>
            <a:r>
              <a:rPr lang="en-IN" sz="2800" dirty="0"/>
              <a:t>Server-less Application</a:t>
            </a:r>
            <a:br>
              <a:rPr lang="en-IN" sz="2800" dirty="0">
                <a:solidFill>
                  <a:schemeClr val="accent1"/>
                </a:solidFill>
              </a:rPr>
            </a:br>
            <a:r>
              <a:rPr lang="en-IN" sz="2800" dirty="0">
                <a:solidFill>
                  <a:schemeClr val="accent1"/>
                </a:solidFill>
              </a:rPr>
              <a:t>Create a server-less application using AWS LAMBDA and API GATEWAY</a:t>
            </a:r>
            <a:br>
              <a:rPr lang="en-IN" sz="2800" dirty="0">
                <a:solidFill>
                  <a:schemeClr val="accent1"/>
                </a:solidFill>
              </a:rPr>
            </a:br>
            <a:r>
              <a:rPr lang="en-IN" sz="2800" dirty="0">
                <a:solidFill>
                  <a:schemeClr val="accent1"/>
                </a:solidFill>
              </a:rPr>
              <a:t>Image resizing using AWS LAMBDA AND INVOKING BY API GATEWAY</a:t>
            </a:r>
          </a:p>
        </p:txBody>
      </p:sp>
      <p:sp>
        <p:nvSpPr>
          <p:cNvPr id="3" name="Content Placeholder 2">
            <a:extLst>
              <a:ext uri="{FF2B5EF4-FFF2-40B4-BE49-F238E27FC236}">
                <a16:creationId xmlns:a16="http://schemas.microsoft.com/office/drawing/2014/main" id="{E6FA1239-9FE6-31C5-FB6E-F6D053365162}"/>
              </a:ext>
            </a:extLst>
          </p:cNvPr>
          <p:cNvSpPr>
            <a:spLocks noGrp="1"/>
          </p:cNvSpPr>
          <p:nvPr>
            <p:ph idx="1"/>
          </p:nvPr>
        </p:nvSpPr>
        <p:spPr>
          <a:xfrm>
            <a:off x="838200" y="1609625"/>
            <a:ext cx="10515600" cy="4351338"/>
          </a:xfrm>
        </p:spPr>
        <p:txBody>
          <a:bodyPr>
            <a:normAutofit/>
          </a:bodyPr>
          <a:lstStyle/>
          <a:p>
            <a:r>
              <a:rPr lang="en-IN" sz="1800" dirty="0"/>
              <a:t>Open AWS site and login to your AWS account </a:t>
            </a:r>
          </a:p>
          <a:p>
            <a:r>
              <a:rPr lang="en-IN" sz="1800" dirty="0"/>
              <a:t>Open s3 bucket and create two s3 bucket , one bucket is for uploading our image in terms of .jpeg and upload in first bucket and second is used for storing resized image</a:t>
            </a:r>
          </a:p>
          <a:p>
            <a:endParaRPr lang="en-IN" sz="1800" dirty="0"/>
          </a:p>
        </p:txBody>
      </p:sp>
      <p:pic>
        <p:nvPicPr>
          <p:cNvPr id="5" name="Picture 4">
            <a:extLst>
              <a:ext uri="{FF2B5EF4-FFF2-40B4-BE49-F238E27FC236}">
                <a16:creationId xmlns:a16="http://schemas.microsoft.com/office/drawing/2014/main" id="{BE09849D-B440-53AD-E621-9253A9C53E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028" y="2756963"/>
            <a:ext cx="5545146" cy="3204000"/>
          </a:xfrm>
          <a:prstGeom prst="rect">
            <a:avLst/>
          </a:prstGeom>
        </p:spPr>
      </p:pic>
      <p:pic>
        <p:nvPicPr>
          <p:cNvPr id="7" name="Picture 6">
            <a:extLst>
              <a:ext uri="{FF2B5EF4-FFF2-40B4-BE49-F238E27FC236}">
                <a16:creationId xmlns:a16="http://schemas.microsoft.com/office/drawing/2014/main" id="{EE61C982-AED0-0D6A-3EC9-E7131C30FC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9690" y="2828963"/>
            <a:ext cx="5889756" cy="3132000"/>
          </a:xfrm>
          <a:prstGeom prst="rect">
            <a:avLst/>
          </a:prstGeom>
        </p:spPr>
      </p:pic>
      <p:sp>
        <p:nvSpPr>
          <p:cNvPr id="10" name="Rectangle 9">
            <a:extLst>
              <a:ext uri="{FF2B5EF4-FFF2-40B4-BE49-F238E27FC236}">
                <a16:creationId xmlns:a16="http://schemas.microsoft.com/office/drawing/2014/main" id="{4A9BC1B0-0AF6-F8F3-F01C-06567A6CA33C}"/>
              </a:ext>
            </a:extLst>
          </p:cNvPr>
          <p:cNvSpPr/>
          <p:nvPr/>
        </p:nvSpPr>
        <p:spPr>
          <a:xfrm>
            <a:off x="6489290" y="6096000"/>
            <a:ext cx="3460955" cy="48178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Bucket for storing resized image</a:t>
            </a:r>
          </a:p>
        </p:txBody>
      </p:sp>
      <p:sp>
        <p:nvSpPr>
          <p:cNvPr id="12" name="Rectangle 11">
            <a:extLst>
              <a:ext uri="{FF2B5EF4-FFF2-40B4-BE49-F238E27FC236}">
                <a16:creationId xmlns:a16="http://schemas.microsoft.com/office/drawing/2014/main" id="{CDC88204-25DE-AC33-7238-D6F2BD6C830B}"/>
              </a:ext>
            </a:extLst>
          </p:cNvPr>
          <p:cNvSpPr/>
          <p:nvPr/>
        </p:nvSpPr>
        <p:spPr>
          <a:xfrm>
            <a:off x="1425677" y="6096000"/>
            <a:ext cx="3598607" cy="48178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Bucket for storing image</a:t>
            </a:r>
          </a:p>
        </p:txBody>
      </p:sp>
    </p:spTree>
    <p:extLst>
      <p:ext uri="{BB962C8B-B14F-4D97-AF65-F5344CB8AC3E}">
        <p14:creationId xmlns:p14="http://schemas.microsoft.com/office/powerpoint/2010/main" val="3896726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D88C-502C-EDD6-D62E-38D41BFBEF4C}"/>
              </a:ext>
            </a:extLst>
          </p:cNvPr>
          <p:cNvSpPr>
            <a:spLocks noGrp="1"/>
          </p:cNvSpPr>
          <p:nvPr>
            <p:ph type="title"/>
          </p:nvPr>
        </p:nvSpPr>
        <p:spPr>
          <a:xfrm>
            <a:off x="432619" y="1137826"/>
            <a:ext cx="12101052" cy="687799"/>
          </a:xfrm>
        </p:spPr>
        <p:txBody>
          <a:bodyPr>
            <a:normAutofit fontScale="90000"/>
          </a:bodyPr>
          <a:lstStyle/>
          <a:p>
            <a:r>
              <a:rPr lang="en-IN" sz="2400" dirty="0"/>
              <a:t>1.Create an IAM ROLE and attach the created policy to the policy</a:t>
            </a:r>
            <a:br>
              <a:rPr lang="en-IN" sz="2400" dirty="0"/>
            </a:br>
            <a:r>
              <a:rPr lang="en-IN" sz="2400" dirty="0"/>
              <a:t>2.To create a policy open IAM policies and select the LAMBDA service and next</a:t>
            </a:r>
            <a:br>
              <a:rPr lang="en-IN" sz="2400" dirty="0"/>
            </a:br>
            <a:r>
              <a:rPr lang="en-IN" sz="2400" dirty="0"/>
              <a:t>3.Add the </a:t>
            </a:r>
            <a:r>
              <a:rPr lang="en-IN" sz="2400" dirty="0" err="1"/>
              <a:t>json</a:t>
            </a:r>
            <a:r>
              <a:rPr lang="en-IN" sz="2400" dirty="0"/>
              <a:t> code mentioned in the fig.1 and change the bucket names in </a:t>
            </a:r>
            <a:r>
              <a:rPr lang="en-IN" sz="2400" dirty="0" err="1"/>
              <a:t>json</a:t>
            </a:r>
            <a:r>
              <a:rPr lang="en-IN" sz="2400" dirty="0"/>
              <a:t> code and click next and give the policy name</a:t>
            </a:r>
            <a:br>
              <a:rPr lang="en-IN" sz="2400" dirty="0"/>
            </a:br>
            <a:br>
              <a:rPr lang="en-IN" sz="2400" dirty="0"/>
            </a:br>
            <a:br>
              <a:rPr lang="en-IN" sz="2400" dirty="0"/>
            </a:br>
            <a:br>
              <a:rPr lang="en-IN" sz="1800" dirty="0"/>
            </a:br>
            <a:endParaRPr lang="en-IN" sz="1600" dirty="0"/>
          </a:p>
        </p:txBody>
      </p:sp>
      <p:pic>
        <p:nvPicPr>
          <p:cNvPr id="10" name="Content Placeholder 9">
            <a:extLst>
              <a:ext uri="{FF2B5EF4-FFF2-40B4-BE49-F238E27FC236}">
                <a16:creationId xmlns:a16="http://schemas.microsoft.com/office/drawing/2014/main" id="{100A4FD7-D025-7D72-3BA6-7DDBEB0A92B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641960" y="1947299"/>
            <a:ext cx="5014128" cy="4413308"/>
          </a:xfrm>
        </p:spPr>
      </p:pic>
      <p:pic>
        <p:nvPicPr>
          <p:cNvPr id="12" name="Picture 11">
            <a:extLst>
              <a:ext uri="{FF2B5EF4-FFF2-40B4-BE49-F238E27FC236}">
                <a16:creationId xmlns:a16="http://schemas.microsoft.com/office/drawing/2014/main" id="{11285AEC-B1C7-EB43-3C3F-9766BD6920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9384" y="1947299"/>
            <a:ext cx="6099620" cy="4413308"/>
          </a:xfrm>
          <a:prstGeom prst="rect">
            <a:avLst/>
          </a:prstGeom>
        </p:spPr>
      </p:pic>
    </p:spTree>
    <p:extLst>
      <p:ext uri="{BB962C8B-B14F-4D97-AF65-F5344CB8AC3E}">
        <p14:creationId xmlns:p14="http://schemas.microsoft.com/office/powerpoint/2010/main" val="3565840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78CB657-A59D-E416-E385-BF56DC53E29E}"/>
              </a:ext>
            </a:extLst>
          </p:cNvPr>
          <p:cNvSpPr txBox="1"/>
          <p:nvPr/>
        </p:nvSpPr>
        <p:spPr>
          <a:xfrm>
            <a:off x="1602658" y="98323"/>
            <a:ext cx="6528619" cy="6740307"/>
          </a:xfrm>
          <a:prstGeom prst="rect">
            <a:avLst/>
          </a:prstGeom>
          <a:ln>
            <a:solidFill>
              <a:schemeClr val="accent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IN" dirty="0"/>
              <a:t>{     </a:t>
            </a:r>
          </a:p>
          <a:p>
            <a:r>
              <a:rPr lang="en-IN" dirty="0"/>
              <a:t>               "Version": "2012-10-17",</a:t>
            </a:r>
          </a:p>
          <a:p>
            <a:r>
              <a:rPr lang="en-IN" dirty="0"/>
              <a:t>               "Statement": [ </a:t>
            </a:r>
          </a:p>
          <a:p>
            <a:r>
              <a:rPr lang="en-IN" dirty="0"/>
              <a:t>       {            "Effect": "Allow",</a:t>
            </a:r>
          </a:p>
          <a:p>
            <a:r>
              <a:rPr lang="en-IN" dirty="0"/>
              <a:t>                    "Action": [              </a:t>
            </a:r>
          </a:p>
          <a:p>
            <a:r>
              <a:rPr lang="en-IN" dirty="0"/>
              <a:t>                                        "</a:t>
            </a:r>
            <a:r>
              <a:rPr lang="en-IN" dirty="0" err="1"/>
              <a:t>logs:PutLogEvents</a:t>
            </a:r>
            <a:r>
              <a:rPr lang="en-IN" dirty="0"/>
              <a:t>",  </a:t>
            </a:r>
          </a:p>
          <a:p>
            <a:r>
              <a:rPr lang="en-IN" dirty="0"/>
              <a:t>                                        "</a:t>
            </a:r>
            <a:r>
              <a:rPr lang="en-IN" dirty="0" err="1"/>
              <a:t>logs:CreateLogGroup</a:t>
            </a:r>
            <a:r>
              <a:rPr lang="en-IN" dirty="0"/>
              <a:t>",  </a:t>
            </a:r>
          </a:p>
          <a:p>
            <a:r>
              <a:rPr lang="en-IN" dirty="0"/>
              <a:t>                                        "</a:t>
            </a:r>
            <a:r>
              <a:rPr lang="en-IN" dirty="0" err="1"/>
              <a:t>logs:CreateLogStream</a:t>
            </a:r>
            <a:r>
              <a:rPr lang="en-IN" dirty="0"/>
              <a:t>"   </a:t>
            </a:r>
          </a:p>
          <a:p>
            <a:r>
              <a:rPr lang="en-IN" dirty="0"/>
              <a:t>         ],            </a:t>
            </a:r>
          </a:p>
          <a:p>
            <a:r>
              <a:rPr lang="en-IN" dirty="0"/>
              <a:t>             "Resource": "</a:t>
            </a:r>
            <a:r>
              <a:rPr lang="en-IN" dirty="0" err="1"/>
              <a:t>arn:aws:logs</a:t>
            </a:r>
            <a:r>
              <a:rPr lang="en-IN" dirty="0"/>
              <a:t>:::*“</a:t>
            </a:r>
          </a:p>
          <a:p>
            <a:r>
              <a:rPr lang="en-IN" dirty="0"/>
              <a:t>        },       </a:t>
            </a:r>
          </a:p>
          <a:p>
            <a:r>
              <a:rPr lang="en-IN" dirty="0"/>
              <a:t> {           </a:t>
            </a:r>
          </a:p>
          <a:p>
            <a:r>
              <a:rPr lang="en-IN" dirty="0"/>
              <a:t>            "Effect": "Allow",  </a:t>
            </a:r>
          </a:p>
          <a:p>
            <a:r>
              <a:rPr lang="en-IN" dirty="0"/>
              <a:t>            "Action": [                 </a:t>
            </a:r>
          </a:p>
          <a:p>
            <a:r>
              <a:rPr lang="en-IN" dirty="0"/>
              <a:t>                                   "s3:GetObject"  </a:t>
            </a:r>
          </a:p>
          <a:p>
            <a:r>
              <a:rPr lang="en-IN" dirty="0"/>
              <a:t>                            ],            </a:t>
            </a:r>
          </a:p>
          <a:p>
            <a:r>
              <a:rPr lang="en-IN" dirty="0"/>
              <a:t>                         "Resource": "arn:aws:s3:::</a:t>
            </a:r>
            <a:r>
              <a:rPr lang="en-IN" dirty="0" err="1"/>
              <a:t>dtimage</a:t>
            </a:r>
            <a:r>
              <a:rPr lang="en-IN" dirty="0"/>
              <a:t>-bucket/*"  </a:t>
            </a:r>
          </a:p>
          <a:p>
            <a:r>
              <a:rPr lang="en-IN" dirty="0"/>
              <a:t>      },       </a:t>
            </a:r>
          </a:p>
          <a:p>
            <a:r>
              <a:rPr lang="en-IN" dirty="0"/>
              <a:t>{           </a:t>
            </a:r>
          </a:p>
          <a:p>
            <a:r>
              <a:rPr lang="en-IN" dirty="0"/>
              <a:t>                           "Effect": "Allow",           </a:t>
            </a:r>
          </a:p>
          <a:p>
            <a:r>
              <a:rPr lang="en-IN" dirty="0"/>
              <a:t>                           "Action": [                "s3:PutObject"            ],            "Resource": "arn:aws:s3:::</a:t>
            </a:r>
            <a:r>
              <a:rPr lang="en-IN" dirty="0" err="1"/>
              <a:t>dtresizerbucket</a:t>
            </a:r>
            <a:r>
              <a:rPr lang="en-IN" dirty="0"/>
              <a:t>/*“</a:t>
            </a:r>
          </a:p>
          <a:p>
            <a:r>
              <a:rPr lang="en-IN" dirty="0"/>
              <a:t>        }   </a:t>
            </a:r>
          </a:p>
          <a:p>
            <a:r>
              <a:rPr lang="en-IN" dirty="0"/>
              <a:t> ]</a:t>
            </a:r>
          </a:p>
        </p:txBody>
      </p:sp>
    </p:spTree>
    <p:extLst>
      <p:ext uri="{BB962C8B-B14F-4D97-AF65-F5344CB8AC3E}">
        <p14:creationId xmlns:p14="http://schemas.microsoft.com/office/powerpoint/2010/main" val="1244830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5B3203-6F4B-1385-6211-D349712CCB57}"/>
              </a:ext>
            </a:extLst>
          </p:cNvPr>
          <p:cNvSpPr>
            <a:spLocks noGrp="1"/>
          </p:cNvSpPr>
          <p:nvPr>
            <p:ph idx="1"/>
          </p:nvPr>
        </p:nvSpPr>
        <p:spPr>
          <a:xfrm>
            <a:off x="838200" y="336331"/>
            <a:ext cx="10515600" cy="5840632"/>
          </a:xfrm>
        </p:spPr>
        <p:txBody>
          <a:bodyPr>
            <a:normAutofit/>
          </a:bodyPr>
          <a:lstStyle/>
          <a:p>
            <a:pPr marL="457200" indent="-457200">
              <a:buFont typeface="+mj-lt"/>
              <a:buAutoNum type="arabicPeriod"/>
            </a:pPr>
            <a:r>
              <a:rPr lang="en-IN" sz="2000" dirty="0"/>
              <a:t>Create a role in the IAM ROLE  select AWS service and mention AWS LAMBDA as a use case or service name, click the next button and select the policy which we created recently.</a:t>
            </a:r>
          </a:p>
          <a:p>
            <a:pPr marL="457200" indent="-457200">
              <a:buFont typeface="+mj-lt"/>
              <a:buAutoNum type="arabicPeriod"/>
            </a:pPr>
            <a:r>
              <a:rPr lang="en-IN" sz="2000" dirty="0"/>
              <a:t>Add the AWS S3 BUCKET policy and AWS LAMBDA permission and select both the policies and click next and name the role and our IAM ROLE is created . </a:t>
            </a:r>
          </a:p>
        </p:txBody>
      </p:sp>
      <p:pic>
        <p:nvPicPr>
          <p:cNvPr id="5" name="Picture 4">
            <a:extLst>
              <a:ext uri="{FF2B5EF4-FFF2-40B4-BE49-F238E27FC236}">
                <a16:creationId xmlns:a16="http://schemas.microsoft.com/office/drawing/2014/main" id="{117C2D40-DB1D-39BC-8A3E-42DCC18833E1}"/>
              </a:ext>
            </a:extLst>
          </p:cNvPr>
          <p:cNvPicPr>
            <a:picLocks noChangeAspect="1"/>
          </p:cNvPicPr>
          <p:nvPr/>
        </p:nvPicPr>
        <p:blipFill>
          <a:blip r:embed="rId2"/>
          <a:stretch>
            <a:fillRect/>
          </a:stretch>
        </p:blipFill>
        <p:spPr>
          <a:xfrm>
            <a:off x="1194375" y="1691005"/>
            <a:ext cx="9803249" cy="4968000"/>
          </a:xfrm>
          <a:prstGeom prst="rect">
            <a:avLst/>
          </a:prstGeom>
        </p:spPr>
      </p:pic>
    </p:spTree>
    <p:extLst>
      <p:ext uri="{BB962C8B-B14F-4D97-AF65-F5344CB8AC3E}">
        <p14:creationId xmlns:p14="http://schemas.microsoft.com/office/powerpoint/2010/main" val="3047208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F30F5E-CF4B-DB92-2E30-17297734FFB3}"/>
              </a:ext>
            </a:extLst>
          </p:cNvPr>
          <p:cNvSpPr>
            <a:spLocks noGrp="1"/>
          </p:cNvSpPr>
          <p:nvPr>
            <p:ph idx="1"/>
          </p:nvPr>
        </p:nvSpPr>
        <p:spPr>
          <a:xfrm>
            <a:off x="838200" y="528320"/>
            <a:ext cx="10515600" cy="5648643"/>
          </a:xfrm>
        </p:spPr>
        <p:txBody>
          <a:bodyPr/>
          <a:lstStyle/>
          <a:p>
            <a:r>
              <a:rPr lang="en-IN" dirty="0"/>
              <a:t>AWS LAMBDA</a:t>
            </a:r>
          </a:p>
          <a:p>
            <a:pPr marL="514350" indent="-514350">
              <a:buFont typeface="+mj-lt"/>
              <a:buAutoNum type="arabicPeriod"/>
            </a:pPr>
            <a:r>
              <a:rPr lang="en-IN" sz="2000" dirty="0"/>
              <a:t>Open AWS LAMBDA and create a function </a:t>
            </a:r>
          </a:p>
          <a:p>
            <a:pPr marL="514350" indent="-514350">
              <a:buFont typeface="+mj-lt"/>
              <a:buAutoNum type="arabicPeriod"/>
            </a:pPr>
            <a:r>
              <a:rPr lang="en-IN" sz="2000" dirty="0"/>
              <a:t>Name the function and choose the language as python 3.1.2 as we’re using python for our resizing image and attach the role which created recently named dt-</a:t>
            </a:r>
            <a:r>
              <a:rPr lang="en-IN" sz="2000" dirty="0" err="1"/>
              <a:t>rezise</a:t>
            </a:r>
            <a:r>
              <a:rPr lang="en-IN" sz="2000" dirty="0"/>
              <a:t>-role and click the next button</a:t>
            </a:r>
          </a:p>
        </p:txBody>
      </p:sp>
      <p:pic>
        <p:nvPicPr>
          <p:cNvPr id="5" name="Picture 4">
            <a:extLst>
              <a:ext uri="{FF2B5EF4-FFF2-40B4-BE49-F238E27FC236}">
                <a16:creationId xmlns:a16="http://schemas.microsoft.com/office/drawing/2014/main" id="{3D4554E8-B111-9E2B-187A-A0584D9F9C98}"/>
              </a:ext>
            </a:extLst>
          </p:cNvPr>
          <p:cNvPicPr>
            <a:picLocks noChangeAspect="1"/>
          </p:cNvPicPr>
          <p:nvPr/>
        </p:nvPicPr>
        <p:blipFill>
          <a:blip r:embed="rId2"/>
          <a:stretch>
            <a:fillRect/>
          </a:stretch>
        </p:blipFill>
        <p:spPr>
          <a:xfrm>
            <a:off x="1107440" y="2621279"/>
            <a:ext cx="9560560" cy="3860165"/>
          </a:xfrm>
          <a:prstGeom prst="rect">
            <a:avLst/>
          </a:prstGeom>
        </p:spPr>
      </p:pic>
    </p:spTree>
    <p:extLst>
      <p:ext uri="{BB962C8B-B14F-4D97-AF65-F5344CB8AC3E}">
        <p14:creationId xmlns:p14="http://schemas.microsoft.com/office/powerpoint/2010/main" val="3467763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F84FC9-CF25-6509-02F9-3B5F0736BDDC}"/>
              </a:ext>
            </a:extLst>
          </p:cNvPr>
          <p:cNvSpPr>
            <a:spLocks noGrp="1"/>
          </p:cNvSpPr>
          <p:nvPr>
            <p:ph idx="1"/>
          </p:nvPr>
        </p:nvSpPr>
        <p:spPr>
          <a:xfrm>
            <a:off x="838200" y="528320"/>
            <a:ext cx="10515600" cy="5648643"/>
          </a:xfrm>
        </p:spPr>
        <p:txBody>
          <a:bodyPr>
            <a:normAutofit fontScale="92500" lnSpcReduction="10000"/>
          </a:bodyPr>
          <a:lstStyle/>
          <a:p>
            <a:pPr marL="457200" indent="-457200">
              <a:buFont typeface="+mj-lt"/>
              <a:buAutoNum type="arabicPeriod"/>
            </a:pPr>
            <a:r>
              <a:rPr lang="en-IN" sz="2000" dirty="0"/>
              <a:t>Upload the .</a:t>
            </a:r>
            <a:r>
              <a:rPr lang="en-IN" sz="2000" dirty="0" err="1"/>
              <a:t>zipfile</a:t>
            </a:r>
            <a:r>
              <a:rPr lang="en-IN" sz="2000" dirty="0"/>
              <a:t> which consists of the python3.1.2 code and test the code here is the python code which is required for the AWS LAMBDA</a:t>
            </a:r>
          </a:p>
          <a:p>
            <a:pPr marL="457200" indent="-457200">
              <a:buFont typeface="+mj-lt"/>
              <a:buAutoNum type="arabicPeriod"/>
            </a:pPr>
            <a:r>
              <a:rPr lang="en-IN" sz="2000" dirty="0"/>
              <a:t>                 here is the zip file which consists of the source codes and upload it in the lambda function</a:t>
            </a:r>
          </a:p>
          <a:p>
            <a:pPr marL="457200" indent="-457200">
              <a:buFont typeface="+mj-lt"/>
              <a:buAutoNum type="arabicPeriod"/>
            </a:pPr>
            <a:r>
              <a:rPr lang="en-IN" sz="2000" dirty="0"/>
              <a:t>Run the code and change the environment configuration by changing the environment name and replacing it as the resizer bucket name</a:t>
            </a:r>
            <a:endParaRPr lang="en-IN" sz="2400" dirty="0"/>
          </a:p>
          <a:p>
            <a:pPr marL="457200" indent="-457200">
              <a:buFont typeface="+mj-lt"/>
              <a:buAutoNum type="arabicPeriod"/>
            </a:pPr>
            <a:r>
              <a:rPr lang="en-IN" sz="2000" dirty="0"/>
              <a:t>After changing the configuration test the code by naming template option as s3put</a:t>
            </a:r>
          </a:p>
          <a:p>
            <a:pPr marL="457200" indent="-457200">
              <a:buFont typeface="+mj-lt"/>
              <a:buAutoNum type="arabicPeriod"/>
            </a:pPr>
            <a:r>
              <a:rPr lang="en-IN" sz="2000" dirty="0"/>
              <a:t>Make changes in the code by naming the bucket names in the code at the names of bucket and copy the image link and paste it in the code then run the code then open the resizer bucket and our image will be resized by clicking the link in the resizer bucket</a:t>
            </a:r>
          </a:p>
          <a:p>
            <a:pPr marL="457200" indent="-457200">
              <a:buFont typeface="+mj-lt"/>
              <a:buAutoNum type="arabicPeriod"/>
            </a:pPr>
            <a:r>
              <a:rPr lang="en-IN" sz="2000" dirty="0"/>
              <a:t> Invoke it using </a:t>
            </a:r>
            <a:r>
              <a:rPr lang="en-IN" sz="2000" dirty="0" err="1"/>
              <a:t>api</a:t>
            </a:r>
            <a:r>
              <a:rPr lang="en-IN" sz="2000" dirty="0"/>
              <a:t> gateway go to the AWS MANAGEMENT CONSOLE and open API gateway service click on create </a:t>
            </a:r>
            <a:r>
              <a:rPr lang="en-IN" sz="2000" dirty="0" err="1"/>
              <a:t>API,choose</a:t>
            </a:r>
            <a:r>
              <a:rPr lang="en-IN" sz="2000" dirty="0"/>
              <a:t> the API type ( </a:t>
            </a:r>
            <a:r>
              <a:rPr lang="en-IN" sz="2000" dirty="0" err="1"/>
              <a:t>eg,rest</a:t>
            </a:r>
            <a:r>
              <a:rPr lang="en-IN" sz="2000" dirty="0"/>
              <a:t> </a:t>
            </a:r>
            <a:r>
              <a:rPr lang="en-IN" sz="2000" dirty="0" err="1"/>
              <a:t>api</a:t>
            </a:r>
            <a:r>
              <a:rPr lang="en-IN" sz="2000" dirty="0"/>
              <a:t>.) configure the settings and create API and also configure a resource and method in API GATEWAY</a:t>
            </a:r>
          </a:p>
          <a:p>
            <a:pPr marL="457200" indent="-457200">
              <a:buFont typeface="+mj-lt"/>
              <a:buAutoNum type="arabicPeriod"/>
            </a:pPr>
            <a:r>
              <a:rPr lang="en-IN" sz="2000" dirty="0"/>
              <a:t>In the API GATEWAY console ,create a new resource under the created API</a:t>
            </a:r>
          </a:p>
          <a:p>
            <a:pPr marL="457200" indent="-457200">
              <a:buFont typeface="+mj-lt"/>
              <a:buAutoNum type="arabicPeriod"/>
            </a:pPr>
            <a:r>
              <a:rPr lang="en-IN" sz="2000" dirty="0"/>
              <a:t>Create a GET AND POST  in the resource </a:t>
            </a:r>
          </a:p>
          <a:p>
            <a:pPr marL="457200" indent="-457200">
              <a:buFont typeface="+mj-lt"/>
              <a:buAutoNum type="arabicPeriod"/>
            </a:pPr>
            <a:r>
              <a:rPr lang="en-IN" sz="2000" dirty="0"/>
              <a:t>Select the LAMBDA FUNCTION which we created recently and enter the name of LAMBDA FUNCTION   and save it </a:t>
            </a:r>
          </a:p>
          <a:p>
            <a:pPr marL="457200" indent="-457200">
              <a:buFont typeface="+mj-lt"/>
              <a:buAutoNum type="arabicPeriod"/>
            </a:pPr>
            <a:r>
              <a:rPr lang="en-IN" sz="2000" dirty="0"/>
              <a:t>Then deploy the API ,click on action and select deploy API ,create a new </a:t>
            </a:r>
            <a:r>
              <a:rPr lang="en-IN" sz="2000" dirty="0" err="1"/>
              <a:t>exsisting</a:t>
            </a:r>
            <a:r>
              <a:rPr lang="en-IN" sz="2000" dirty="0"/>
              <a:t> API or create API</a:t>
            </a:r>
          </a:p>
          <a:p>
            <a:pPr marL="457200" indent="-457200">
              <a:buFont typeface="+mj-lt"/>
              <a:buAutoNum type="arabicPeriod"/>
            </a:pPr>
            <a:r>
              <a:rPr lang="en-IN" sz="2000" dirty="0"/>
              <a:t>Deploy and Invoke the </a:t>
            </a:r>
            <a:r>
              <a:rPr lang="en-IN" sz="2000" dirty="0" err="1"/>
              <a:t>api</a:t>
            </a:r>
            <a:endParaRPr lang="en-IN" sz="2000" dirty="0"/>
          </a:p>
          <a:p>
            <a:pPr marL="0" indent="0">
              <a:buNone/>
            </a:pPr>
            <a:endParaRPr lang="en-IN" sz="2000" b="1" dirty="0"/>
          </a:p>
        </p:txBody>
      </p:sp>
      <p:graphicFrame>
        <p:nvGraphicFramePr>
          <p:cNvPr id="4" name="Object 3">
            <a:extLst>
              <a:ext uri="{FF2B5EF4-FFF2-40B4-BE49-F238E27FC236}">
                <a16:creationId xmlns:a16="http://schemas.microsoft.com/office/drawing/2014/main" id="{C877CB7F-008E-A3C5-13AC-C2ED6FE2F174}"/>
              </a:ext>
            </a:extLst>
          </p:cNvPr>
          <p:cNvGraphicFramePr>
            <a:graphicFrameLocks noChangeAspect="1"/>
          </p:cNvGraphicFramePr>
          <p:nvPr>
            <p:extLst>
              <p:ext uri="{D42A27DB-BD31-4B8C-83A1-F6EECF244321}">
                <p14:modId xmlns:p14="http://schemas.microsoft.com/office/powerpoint/2010/main" val="1146693055"/>
              </p:ext>
            </p:extLst>
          </p:nvPr>
        </p:nvGraphicFramePr>
        <p:xfrm>
          <a:off x="1292542" y="1128395"/>
          <a:ext cx="930275" cy="517525"/>
        </p:xfrm>
        <a:graphic>
          <a:graphicData uri="http://schemas.openxmlformats.org/presentationml/2006/ole">
            <mc:AlternateContent xmlns:mc="http://schemas.openxmlformats.org/markup-compatibility/2006">
              <mc:Choice xmlns:v="urn:schemas-microsoft-com:vml" Requires="v">
                <p:oleObj name="Packager Shell Object" showAsIcon="1" r:id="rId2" imgW="929711" imgH="517956" progId="Package">
                  <p:embed/>
                </p:oleObj>
              </mc:Choice>
              <mc:Fallback>
                <p:oleObj name="Packager Shell Object" showAsIcon="1" r:id="rId2" imgW="929711" imgH="517956" progId="Package">
                  <p:embed/>
                  <p:pic>
                    <p:nvPicPr>
                      <p:cNvPr id="0" name=""/>
                      <p:cNvPicPr/>
                      <p:nvPr/>
                    </p:nvPicPr>
                    <p:blipFill>
                      <a:blip r:embed="rId3"/>
                      <a:stretch>
                        <a:fillRect/>
                      </a:stretch>
                    </p:blipFill>
                    <p:spPr>
                      <a:xfrm>
                        <a:off x="1292542" y="1128395"/>
                        <a:ext cx="930275" cy="517525"/>
                      </a:xfrm>
                      <a:prstGeom prst="rect">
                        <a:avLst/>
                      </a:prstGeom>
                    </p:spPr>
                  </p:pic>
                </p:oleObj>
              </mc:Fallback>
            </mc:AlternateContent>
          </a:graphicData>
        </a:graphic>
      </p:graphicFrame>
    </p:spTree>
    <p:extLst>
      <p:ext uri="{BB962C8B-B14F-4D97-AF65-F5344CB8AC3E}">
        <p14:creationId xmlns:p14="http://schemas.microsoft.com/office/powerpoint/2010/main" val="32893336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TotalTime>
  <Words>1215</Words>
  <Application>Microsoft Office PowerPoint</Application>
  <PresentationFormat>Widescreen</PresentationFormat>
  <Paragraphs>77</Paragraphs>
  <Slides>10</Slides>
  <Notes>2</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5" baseType="lpstr">
      <vt:lpstr>Arial</vt:lpstr>
      <vt:lpstr>Calibri</vt:lpstr>
      <vt:lpstr>Calibri Light</vt:lpstr>
      <vt:lpstr>Office Theme</vt:lpstr>
      <vt:lpstr>Package</vt:lpstr>
      <vt:lpstr>PowerPoint Presentation</vt:lpstr>
      <vt:lpstr>AWS LAMBDA</vt:lpstr>
      <vt:lpstr>API GATEWAY</vt:lpstr>
      <vt:lpstr>Server-less Application Create a server-less application using AWS LAMBDA and API GATEWAY Image resizing using AWS LAMBDA AND INVOKING BY API GATEWAY</vt:lpstr>
      <vt:lpstr>1.Create an IAM ROLE and attach the created policy to the policy 2.To create a policy open IAM policies and select the LAMBDA service and next 3.Add the json code mentioned in the fig.1 and change the bucket names in json code and click next and give the policy name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ganji surya teja</dc:creator>
  <cp:lastModifiedBy>ganji surya teja</cp:lastModifiedBy>
  <cp:revision>2</cp:revision>
  <dcterms:created xsi:type="dcterms:W3CDTF">2024-07-18T13:39:45Z</dcterms:created>
  <dcterms:modified xsi:type="dcterms:W3CDTF">2024-07-19T15:29:34Z</dcterms:modified>
</cp:coreProperties>
</file>

<file path=docProps/thumbnail.jpeg>
</file>